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handoutMasterIdLst>
    <p:handoutMasterId r:id="rId105"/>
  </p:handout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46" r:id="rId94"/>
    <p:sldId id="347" r:id="rId95"/>
    <p:sldId id="348" r:id="rId96"/>
    <p:sldId id="349" r:id="rId97"/>
    <p:sldId id="350" r:id="rId98"/>
    <p:sldId id="351" r:id="rId99"/>
    <p:sldId id="352" r:id="rId100"/>
    <p:sldId id="353" r:id="rId101"/>
    <p:sldId id="354" r:id="rId102"/>
    <p:sldId id="355" r:id="rId103"/>
    <p:sldId id="356" r:id="rId104"/>
  </p:sldIdLst>
  <p:sldSz cx="12798425" cy="719899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1" d="100"/>
          <a:sy n="111" d="100"/>
        </p:scale>
        <p:origin x="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9" Type="http://schemas.openxmlformats.org/officeDocument/2006/relationships/slide" Target="slides/slide96.xml"/><Relationship Id="rId98" Type="http://schemas.openxmlformats.org/officeDocument/2006/relationships/slide" Target="slides/slide95.xml"/><Relationship Id="rId97" Type="http://schemas.openxmlformats.org/officeDocument/2006/relationships/slide" Target="slides/slide94.xml"/><Relationship Id="rId96" Type="http://schemas.openxmlformats.org/officeDocument/2006/relationships/slide" Target="slides/slide93.xml"/><Relationship Id="rId95" Type="http://schemas.openxmlformats.org/officeDocument/2006/relationships/slide" Target="slides/slide92.xml"/><Relationship Id="rId94" Type="http://schemas.openxmlformats.org/officeDocument/2006/relationships/slide" Target="slides/slide91.xml"/><Relationship Id="rId93" Type="http://schemas.openxmlformats.org/officeDocument/2006/relationships/slide" Target="slides/slide90.xml"/><Relationship Id="rId92" Type="http://schemas.openxmlformats.org/officeDocument/2006/relationships/slide" Target="slides/slide89.xml"/><Relationship Id="rId91" Type="http://schemas.openxmlformats.org/officeDocument/2006/relationships/slide" Target="slides/slide88.xml"/><Relationship Id="rId90" Type="http://schemas.openxmlformats.org/officeDocument/2006/relationships/slide" Target="slides/slide87.xml"/><Relationship Id="rId9" Type="http://schemas.openxmlformats.org/officeDocument/2006/relationships/slide" Target="slides/slide6.xml"/><Relationship Id="rId89" Type="http://schemas.openxmlformats.org/officeDocument/2006/relationships/slide" Target="slides/slide86.xml"/><Relationship Id="rId88" Type="http://schemas.openxmlformats.org/officeDocument/2006/relationships/slide" Target="slides/slide85.xml"/><Relationship Id="rId87" Type="http://schemas.openxmlformats.org/officeDocument/2006/relationships/slide" Target="slides/slide84.xml"/><Relationship Id="rId86" Type="http://schemas.openxmlformats.org/officeDocument/2006/relationships/slide" Target="slides/slide83.xml"/><Relationship Id="rId85" Type="http://schemas.openxmlformats.org/officeDocument/2006/relationships/slide" Target="slides/slide82.xml"/><Relationship Id="rId84" Type="http://schemas.openxmlformats.org/officeDocument/2006/relationships/slide" Target="slides/slide81.xml"/><Relationship Id="rId83" Type="http://schemas.openxmlformats.org/officeDocument/2006/relationships/slide" Target="slides/slide80.xml"/><Relationship Id="rId82" Type="http://schemas.openxmlformats.org/officeDocument/2006/relationships/slide" Target="slides/slide79.xml"/><Relationship Id="rId81" Type="http://schemas.openxmlformats.org/officeDocument/2006/relationships/slide" Target="slides/slide78.xml"/><Relationship Id="rId80" Type="http://schemas.openxmlformats.org/officeDocument/2006/relationships/slide" Target="slides/slide77.xml"/><Relationship Id="rId8" Type="http://schemas.openxmlformats.org/officeDocument/2006/relationships/slide" Target="slides/slide5.xml"/><Relationship Id="rId79" Type="http://schemas.openxmlformats.org/officeDocument/2006/relationships/slide" Target="slides/slide76.xml"/><Relationship Id="rId78" Type="http://schemas.openxmlformats.org/officeDocument/2006/relationships/slide" Target="slides/slide75.xml"/><Relationship Id="rId77" Type="http://schemas.openxmlformats.org/officeDocument/2006/relationships/slide" Target="slides/slide74.xml"/><Relationship Id="rId76" Type="http://schemas.openxmlformats.org/officeDocument/2006/relationships/slide" Target="slides/slide73.xml"/><Relationship Id="rId75" Type="http://schemas.openxmlformats.org/officeDocument/2006/relationships/slide" Target="slides/slide72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4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8" Type="http://schemas.openxmlformats.org/officeDocument/2006/relationships/tableStyles" Target="tableStyles.xml"/><Relationship Id="rId107" Type="http://schemas.openxmlformats.org/officeDocument/2006/relationships/viewProps" Target="viewProps.xml"/><Relationship Id="rId106" Type="http://schemas.openxmlformats.org/officeDocument/2006/relationships/presProps" Target="presProps.xml"/><Relationship Id="rId105" Type="http://schemas.openxmlformats.org/officeDocument/2006/relationships/handoutMaster" Target="handoutMasters/handoutMaster1.xml"/><Relationship Id="rId104" Type="http://schemas.openxmlformats.org/officeDocument/2006/relationships/slide" Target="slides/slide101.xml"/><Relationship Id="rId103" Type="http://schemas.openxmlformats.org/officeDocument/2006/relationships/slide" Target="slides/slide100.xml"/><Relationship Id="rId102" Type="http://schemas.openxmlformats.org/officeDocument/2006/relationships/slide" Target="slides/slide99.xml"/><Relationship Id="rId101" Type="http://schemas.openxmlformats.org/officeDocument/2006/relationships/slide" Target="slides/slide98.xml"/><Relationship Id="rId100" Type="http://schemas.openxmlformats.org/officeDocument/2006/relationships/slide" Target="slides/slide97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TW" altLang="en-US" smtClean="0"/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TW" altLang="en-US" smtClean="0"/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0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8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0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2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3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4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5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6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7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8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0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2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3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4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5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6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7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8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6" name="Google Shape;1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6" name="Google Shape;576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1" name="Google Shape;581;p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4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6" name="Google Shape;14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1" name="Google Shape;15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6" name="Google Shape;15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1" name="Google Shape;16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6" name="Google Shape;16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1" name="Google Shape;17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6" name="Google Shape;17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1" name="Google Shape;18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6" name="Google Shape;18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1" name="Google Shape;19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6" name="Google Shape;19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1" name="Google Shape;20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6" name="Google Shape;20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11" name="Google Shape;21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16" name="Google Shape;21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1" name="Google Shape;22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6" name="Google Shape;22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31" name="Google Shape;23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36" name="Google Shape;23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1" name="Google Shape;24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6" name="Google Shape;24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1" name="Google Shape;25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6" name="Google Shape;256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61" name="Google Shape;261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66" name="Google Shape;266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1" name="Google Shape;27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6" name="Google Shape;276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1" name="Google Shape;281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6" name="Google Shape;286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1" name="Google Shape;291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6" name="Google Shape;29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1" name="Google Shape;301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6" name="Google Shape;306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1" name="Google Shape;311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6" name="Google Shape;316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21" name="Google Shape;321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1" name="Google Shape;10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26" name="Google Shape;326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1" name="Google Shape;331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36" name="Google Shape;336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1" name="Google Shape;341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6" name="Google Shape;346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51" name="Google Shape;351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56" name="Google Shape;356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1" name="Google Shape;361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6" name="Google Shape;366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1" name="Google Shape;371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6" name="Google Shape;376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1" name="Google Shape;381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86" name="Google Shape;386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91" name="Google Shape;391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96" name="Google Shape;396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01" name="Google Shape;401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06" name="Google Shape;406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11" name="Google Shape;41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16" name="Google Shape;41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21" name="Google Shape;421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26" name="Google Shape;426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1" name="Google Shape;431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6" name="Google Shape;436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1" name="Google Shape;441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6" name="Google Shape;446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1" name="Google Shape;451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6" name="Google Shape;456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61" name="Google Shape;461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66" name="Google Shape;466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71" name="Google Shape;471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6" name="Google Shape;1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76" name="Google Shape;476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1" name="Google Shape;481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6" name="Google Shape;486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91" name="Google Shape;491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96" name="Google Shape;496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01" name="Google Shape;501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06" name="Google Shape;506;p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1" name="Google Shape;511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16" name="Google Shape;516;p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1" name="Google Shape;521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6" name="Google Shape;526;p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1" name="Google Shape;531;p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6" name="Google Shape;536;p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1" name="Google Shape;541;p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6" name="Google Shape;546;p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1" name="Google Shape;551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6" name="Google Shape;556;p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1" name="Google Shape;561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6" name="Google Shape;566;p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1" name="Google Shape;571;p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3"/>
          <p:cNvSpPr txBox="1">
            <a:spLocks noGrp="1"/>
          </p:cNvSpPr>
          <p:nvPr>
            <p:ph type="ctrTitle"/>
          </p:nvPr>
        </p:nvSpPr>
        <p:spPr>
          <a:xfrm>
            <a:off x="1599803" y="1178222"/>
            <a:ext cx="9598819" cy="2506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298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3"/>
          <p:cNvSpPr txBox="1">
            <a:spLocks noGrp="1"/>
          </p:cNvSpPr>
          <p:nvPr>
            <p:ph type="subTitle" idx="1"/>
          </p:nvPr>
        </p:nvSpPr>
        <p:spPr>
          <a:xfrm>
            <a:off x="1599803" y="3781306"/>
            <a:ext cx="9598819" cy="1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2519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/>
            </a:lvl9pPr>
          </a:lstStyle>
          <a:p/>
        </p:txBody>
      </p:sp>
      <p:sp>
        <p:nvSpPr>
          <p:cNvPr id="14" name="Google Shape;14;p103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3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3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itle and Vertical Text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2"/>
          <p:cNvSpPr txBox="1">
            <a:spLocks noGrp="1"/>
          </p:cNvSpPr>
          <p:nvPr>
            <p:ph type="title"/>
          </p:nvPr>
        </p:nvSpPr>
        <p:spPr>
          <a:xfrm>
            <a:off x="879892" y="383297"/>
            <a:ext cx="11038642" cy="139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2"/>
          <p:cNvSpPr txBox="1">
            <a:spLocks noGrp="1"/>
          </p:cNvSpPr>
          <p:nvPr>
            <p:ph type="body" idx="1"/>
          </p:nvPr>
        </p:nvSpPr>
        <p:spPr>
          <a:xfrm rot="5400000">
            <a:off x="4115264" y="-1318888"/>
            <a:ext cx="4567898" cy="11038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2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2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2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Vertical Title and Text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3"/>
          <p:cNvSpPr txBox="1">
            <a:spLocks noGrp="1"/>
          </p:cNvSpPr>
          <p:nvPr>
            <p:ph type="title"/>
          </p:nvPr>
        </p:nvSpPr>
        <p:spPr>
          <a:xfrm rot="5400000">
            <a:off x="7488160" y="2054009"/>
            <a:ext cx="6101085" cy="275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3"/>
          <p:cNvSpPr txBox="1">
            <a:spLocks noGrp="1"/>
          </p:cNvSpPr>
          <p:nvPr>
            <p:ph type="body" idx="1"/>
          </p:nvPr>
        </p:nvSpPr>
        <p:spPr>
          <a:xfrm rot="5400000">
            <a:off x="1888850" y="-625661"/>
            <a:ext cx="6101085" cy="8119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3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3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3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and Content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4"/>
          <p:cNvSpPr txBox="1">
            <a:spLocks noGrp="1"/>
          </p:cNvSpPr>
          <p:nvPr>
            <p:ph type="title"/>
          </p:nvPr>
        </p:nvSpPr>
        <p:spPr>
          <a:xfrm>
            <a:off x="879892" y="383297"/>
            <a:ext cx="11038642" cy="139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4"/>
          <p:cNvSpPr txBox="1">
            <a:spLocks noGrp="1"/>
          </p:cNvSpPr>
          <p:nvPr>
            <p:ph type="body" idx="1"/>
          </p:nvPr>
        </p:nvSpPr>
        <p:spPr>
          <a:xfrm>
            <a:off x="879892" y="1916484"/>
            <a:ext cx="11038642" cy="456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4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4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4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5"/>
          <p:cNvSpPr txBox="1">
            <a:spLocks noGrp="1"/>
          </p:cNvSpPr>
          <p:nvPr>
            <p:ph type="title"/>
          </p:nvPr>
        </p:nvSpPr>
        <p:spPr>
          <a:xfrm>
            <a:off x="873226" y="1794830"/>
            <a:ext cx="11038642" cy="2994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298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5"/>
          <p:cNvSpPr txBox="1">
            <a:spLocks noGrp="1"/>
          </p:cNvSpPr>
          <p:nvPr>
            <p:ph type="body" idx="1"/>
          </p:nvPr>
        </p:nvSpPr>
        <p:spPr>
          <a:xfrm>
            <a:off x="873226" y="4817875"/>
            <a:ext cx="11038642" cy="1574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2519"/>
              <a:buNone/>
              <a:defRPr sz="252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None/>
              <a:defRPr sz="21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None/>
              <a:defRPr sz="189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105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5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5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Two Content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6"/>
          <p:cNvSpPr txBox="1">
            <a:spLocks noGrp="1"/>
          </p:cNvSpPr>
          <p:nvPr>
            <p:ph type="title"/>
          </p:nvPr>
        </p:nvSpPr>
        <p:spPr>
          <a:xfrm>
            <a:off x="879892" y="383297"/>
            <a:ext cx="11038642" cy="139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6"/>
          <p:cNvSpPr txBox="1">
            <a:spLocks noGrp="1"/>
          </p:cNvSpPr>
          <p:nvPr>
            <p:ph type="body" idx="1"/>
          </p:nvPr>
        </p:nvSpPr>
        <p:spPr>
          <a:xfrm>
            <a:off x="879892" y="1916484"/>
            <a:ext cx="5439331" cy="456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6"/>
          <p:cNvSpPr txBox="1">
            <a:spLocks noGrp="1"/>
          </p:cNvSpPr>
          <p:nvPr>
            <p:ph type="body" idx="2"/>
          </p:nvPr>
        </p:nvSpPr>
        <p:spPr>
          <a:xfrm>
            <a:off x="6479202" y="1916484"/>
            <a:ext cx="5439331" cy="456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6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6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6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ison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7"/>
          <p:cNvSpPr txBox="1">
            <a:spLocks noGrp="1"/>
          </p:cNvSpPr>
          <p:nvPr>
            <p:ph type="title"/>
          </p:nvPr>
        </p:nvSpPr>
        <p:spPr>
          <a:xfrm>
            <a:off x="881558" y="383297"/>
            <a:ext cx="11038642" cy="139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7"/>
          <p:cNvSpPr txBox="1">
            <a:spLocks noGrp="1"/>
          </p:cNvSpPr>
          <p:nvPr>
            <p:ph type="body" idx="1"/>
          </p:nvPr>
        </p:nvSpPr>
        <p:spPr>
          <a:xfrm>
            <a:off x="881559" y="1764832"/>
            <a:ext cx="5414333" cy="864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2519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9pPr>
          </a:lstStyle>
          <a:p/>
        </p:txBody>
      </p:sp>
      <p:sp>
        <p:nvSpPr>
          <p:cNvPr id="39" name="Google Shape;39;p107"/>
          <p:cNvSpPr txBox="1">
            <a:spLocks noGrp="1"/>
          </p:cNvSpPr>
          <p:nvPr>
            <p:ph type="body" idx="2"/>
          </p:nvPr>
        </p:nvSpPr>
        <p:spPr>
          <a:xfrm>
            <a:off x="881559" y="2629749"/>
            <a:ext cx="5414333" cy="386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7"/>
          <p:cNvSpPr txBox="1">
            <a:spLocks noGrp="1"/>
          </p:cNvSpPr>
          <p:nvPr>
            <p:ph type="body" idx="3"/>
          </p:nvPr>
        </p:nvSpPr>
        <p:spPr>
          <a:xfrm>
            <a:off x="6479202" y="1764832"/>
            <a:ext cx="5440998" cy="864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2519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 b="1"/>
            </a:lvl9pPr>
          </a:lstStyle>
          <a:p/>
        </p:txBody>
      </p:sp>
      <p:sp>
        <p:nvSpPr>
          <p:cNvPr id="41" name="Google Shape;41;p107"/>
          <p:cNvSpPr txBox="1">
            <a:spLocks noGrp="1"/>
          </p:cNvSpPr>
          <p:nvPr>
            <p:ph type="body" idx="4"/>
          </p:nvPr>
        </p:nvSpPr>
        <p:spPr>
          <a:xfrm>
            <a:off x="6479202" y="2629749"/>
            <a:ext cx="5440998" cy="386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7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7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7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8"/>
          <p:cNvSpPr txBox="1">
            <a:spLocks noGrp="1"/>
          </p:cNvSpPr>
          <p:nvPr>
            <p:ph type="title"/>
          </p:nvPr>
        </p:nvSpPr>
        <p:spPr>
          <a:xfrm>
            <a:off x="879892" y="383297"/>
            <a:ext cx="11038642" cy="139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8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8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8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9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9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9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t with Caption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0"/>
          <p:cNvSpPr txBox="1">
            <a:spLocks noGrp="1"/>
          </p:cNvSpPr>
          <p:nvPr>
            <p:ph type="title"/>
          </p:nvPr>
        </p:nvSpPr>
        <p:spPr>
          <a:xfrm>
            <a:off x="881559" y="479954"/>
            <a:ext cx="4127825" cy="1679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59"/>
              <a:buFont typeface="Calibri"/>
              <a:buNone/>
              <a:defRPr sz="3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0"/>
          <p:cNvSpPr txBox="1">
            <a:spLocks noGrp="1"/>
          </p:cNvSpPr>
          <p:nvPr>
            <p:ph type="body" idx="1"/>
          </p:nvPr>
        </p:nvSpPr>
        <p:spPr>
          <a:xfrm>
            <a:off x="5440997" y="1036569"/>
            <a:ext cx="6479203" cy="5116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3359"/>
              <a:buChar char="•"/>
              <a:defRPr sz="3360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939"/>
              <a:buChar char="•"/>
              <a:defRPr sz="2940"/>
            </a:lvl2pPr>
            <a:lvl3pPr marL="1371600" lvl="2" indent="-38862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519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Char char="•"/>
              <a:defRPr sz="2100"/>
            </a:lvl9pPr>
          </a:lstStyle>
          <a:p/>
        </p:txBody>
      </p:sp>
      <p:sp>
        <p:nvSpPr>
          <p:cNvPr id="57" name="Google Shape;57;p110"/>
          <p:cNvSpPr txBox="1">
            <a:spLocks noGrp="1"/>
          </p:cNvSpPr>
          <p:nvPr>
            <p:ph type="body" idx="2"/>
          </p:nvPr>
        </p:nvSpPr>
        <p:spPr>
          <a:xfrm>
            <a:off x="881559" y="2159794"/>
            <a:ext cx="4127825" cy="400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58" name="Google Shape;58;p110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0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0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Picture with Caption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1"/>
          <p:cNvSpPr txBox="1">
            <a:spLocks noGrp="1"/>
          </p:cNvSpPr>
          <p:nvPr>
            <p:ph type="title"/>
          </p:nvPr>
        </p:nvSpPr>
        <p:spPr>
          <a:xfrm>
            <a:off x="881559" y="479954"/>
            <a:ext cx="4127825" cy="1679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59"/>
              <a:buFont typeface="Calibri"/>
              <a:buNone/>
              <a:defRPr sz="3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1"/>
          <p:cNvSpPr>
            <a:spLocks noGrp="1"/>
          </p:cNvSpPr>
          <p:nvPr>
            <p:ph type="pic" idx="2"/>
          </p:nvPr>
        </p:nvSpPr>
        <p:spPr>
          <a:xfrm>
            <a:off x="5440997" y="1036569"/>
            <a:ext cx="6479203" cy="511617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1"/>
          <p:cNvSpPr txBox="1">
            <a:spLocks noGrp="1"/>
          </p:cNvSpPr>
          <p:nvPr>
            <p:ph type="body" idx="1"/>
          </p:nvPr>
        </p:nvSpPr>
        <p:spPr>
          <a:xfrm>
            <a:off x="881559" y="2159794"/>
            <a:ext cx="4127825" cy="400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1680"/>
              <a:buNone/>
              <a:defRPr sz="1680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65" name="Google Shape;65;p111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1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1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2"/>
          <p:cNvSpPr txBox="1">
            <a:spLocks noGrp="1"/>
          </p:cNvSpPr>
          <p:nvPr>
            <p:ph type="title"/>
          </p:nvPr>
        </p:nvSpPr>
        <p:spPr>
          <a:xfrm>
            <a:off x="879892" y="383297"/>
            <a:ext cx="11038642" cy="139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19"/>
              <a:buFont typeface="Calibri"/>
              <a:buNone/>
              <a:defRPr sz="46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2"/>
          <p:cNvSpPr txBox="1">
            <a:spLocks noGrp="1"/>
          </p:cNvSpPr>
          <p:nvPr>
            <p:ph type="body" idx="1"/>
          </p:nvPr>
        </p:nvSpPr>
        <p:spPr>
          <a:xfrm>
            <a:off x="879892" y="1916484"/>
            <a:ext cx="11038642" cy="456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lt1"/>
              </a:buClr>
              <a:buSzPts val="2939"/>
              <a:buFont typeface="Arial" panose="020B0604020202090204"/>
              <a:buChar char="•"/>
              <a:defRPr sz="29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2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519"/>
              <a:buFont typeface="Arial" panose="020B0604020202090204"/>
              <a:buChar char="•"/>
              <a:defRPr sz="25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2099"/>
              <a:buFont typeface="Arial" panose="020B0604020202090204"/>
              <a:buChar char="•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Font typeface="Arial" panose="020B0604020202090204"/>
              <a:buChar char="•"/>
              <a:defRPr sz="18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Font typeface="Arial" panose="020B0604020202090204"/>
              <a:buChar char="•"/>
              <a:defRPr sz="18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Font typeface="Arial" panose="020B0604020202090204"/>
              <a:buChar char="•"/>
              <a:defRPr sz="18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Font typeface="Arial" panose="020B0604020202090204"/>
              <a:buChar char="•"/>
              <a:defRPr sz="18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Font typeface="Arial" panose="020B0604020202090204"/>
              <a:buChar char="•"/>
              <a:defRPr sz="18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lt1"/>
              </a:buClr>
              <a:buSzPts val="1889"/>
              <a:buFont typeface="Arial" panose="020B0604020202090204"/>
              <a:buChar char="•"/>
              <a:defRPr sz="18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2"/>
          <p:cNvSpPr txBox="1">
            <a:spLocks noGrp="1"/>
          </p:cNvSpPr>
          <p:nvPr>
            <p:ph type="dt" idx="10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2"/>
          <p:cNvSpPr txBox="1">
            <a:spLocks noGrp="1"/>
          </p:cNvSpPr>
          <p:nvPr>
            <p:ph type="ftr" idx="11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2"/>
          <p:cNvSpPr txBox="1">
            <a:spLocks noGrp="1"/>
          </p:cNvSpPr>
          <p:nvPr>
            <p:ph type="sldNum" idx="12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eventually we may look even further afield.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甚至未來還可能前往其他地點舉辦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100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and, most importantly, the Power 50 countdown from number 50 to number 1.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還有最重要的，今年亞博匯50強的倒數公佈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101"/>
          <p:cNvSpPr/>
          <p:nvPr/>
        </p:nvSpPr>
        <p:spPr>
          <a:xfrm>
            <a:off x="-3175" y="489102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Eat, drink and be merry, and have a great night! Thank you very much!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美酒佳餚，精彩無限，請盡情享受這個美好的夜晚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謝謝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！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"/>
          <p:cNvSpPr/>
          <p:nvPr/>
        </p:nvSpPr>
        <p:spPr>
          <a:xfrm>
            <a:off x="0" y="4889985"/>
            <a:ext cx="1279842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this year we are here at MGM MACAU, and I’d like to take this opportunity to thank, 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今年，我們歡聚於此，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我想藉此機會對澳門美高梅表示由衷的感謝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"/>
          <p:cNvSpPr/>
          <p:nvPr/>
        </p:nvSpPr>
        <p:spPr>
          <a:xfrm>
            <a:off x="-3175" y="4891010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 only for their support of the event as venue sponsors,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不僅感謝美高梅作為場地贊助對本活動的大力支持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for their ongoing friendship and professional collaboration over the years,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更感謝其多年來綿延的友誼和持續的專業合作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4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 Kenny Feng and Mr Hubert Wang from MGM China, both of whom are here at the VIP table tonight. </a:t>
            </a:r>
            <a:endParaRPr lang="en-AU"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今晚，來自美高梅中國的馮小峰先生和王志琪先生，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現在正就坐在貴賓席上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I’d also like to acknowledge all the other distinguished guests on the VIP table.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同時，我也想向貴賓席上的所有其他尊貴的客人表示感謝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They include representatives from the Macau government, Macau operators,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包括來自澳門政府、澳門營運商的代表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Philippines operators and the world of academia.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來自菲律賓營運商代表、及業內及學術界同仁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8"/>
          <p:cNvSpPr/>
          <p:nvPr/>
        </p:nvSpPr>
        <p:spPr>
          <a:xfrm>
            <a:off x="-3175" y="4891008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There are too many to mention them all by name,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AU"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請恕我無法在此一一枚舉致謝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I’d like to particularly give my warm thanks to Mr Cheng Wai Tong,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此刻，我還要特別感謝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澳門特別行政區政府旅遊局副局長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/>
          <p:nvPr/>
        </p:nvSpPr>
        <p:spPr>
          <a:xfrm>
            <a:off x="581747" y="4890005"/>
            <a:ext cx="11634931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Ladies and gentlemen, Macau is back!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16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女士們，先生們，澳門已歸來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/>
          <p:nvPr/>
        </p:nvSpPr>
        <p:spPr>
          <a:xfrm>
            <a:off x="-30163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Acting Director of the Macao Government Tourism Office, for being here tonight!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程衛東先生今晚的蒞臨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Those of you who have been guests at this event in the past will know that I usually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往年的老朋友都知道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speak Cantonese for the first two minutes or so of this speech.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我過去都會在致辭中講幾句粵語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/>
          <p:nvPr/>
        </p:nvSpPr>
        <p:spPr>
          <a:xfrm>
            <a:off x="-3175" y="4892309"/>
            <a:ext cx="12801600" cy="2305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tonight, I’ve chosen to speak only in English, because this event is really an international event, not just a Chinese event,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但今晚，恕我選擇只用英語致辭，因這個活動的國際化程度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/>
          <p:nvPr/>
        </p:nvSpPr>
        <p:spPr>
          <a:xfrm>
            <a:off x="-3175" y="4645929"/>
            <a:ext cx="12801600" cy="279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it covers the industry in dozens of jurisdictions across Asia.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事實上其覆蓋了亞洲的數十個司法管轄區的行業動態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，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而非僅</a:t>
            </a:r>
            <a:r>
              <a:rPr lang="zh-CN" alt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限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於中國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 has become a tradition every year on the evening of the first Friday in November,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90204"/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每年11月的首個星期五晚，整個行業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6"/>
          <p:cNvSpPr/>
          <p:nvPr/>
        </p:nvSpPr>
        <p:spPr>
          <a:xfrm>
            <a:off x="-3175" y="4890989"/>
            <a:ext cx="12801600" cy="23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 our entire industry puts aside day-to-day competition to come together as one to celebrate this event.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放下日常競爭而齊聚一堂，共襄盛舉，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已漸成傳統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Supporting the Power 50 tonight we have all six Macau casino concessionaire companies,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今晚的活動很榮幸獲得澳門所有六間承批公司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Macau sports betting concessionaire,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澳門體育博彩營運商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four companies operating integrated resorts in the Philippines,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來自菲律賓的四家綜合度假村營運商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"/>
          <p:cNvSpPr/>
          <p:nvPr/>
        </p:nvSpPr>
        <p:spPr>
          <a:xfrm>
            <a:off x="0" y="4889985"/>
            <a:ext cx="1279842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so, once more, is the Asia Gaming Power 50 Gala Dinner, this year returning to its spiritual home, right here in Macau.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亞博匯50強正裝晚宴亦於今年重新回到其出發地——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澳門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several major Asian and global gaming equipment suppliers.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及數家亞洲及全球主要博彩設備供應商的大力支持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1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aside from the ubiquitous industry-wide support, there’s something else very special about tonight.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除了來自全行業的支持之外，今晚的活動還有其特別的寓意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2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event being back in Macau represents a major return to growth not only for the Power 50, but for our entire industry.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是次活動重歸澳門，不僅是亞博匯50強的成長、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亦意味著整個行業的茁壯發展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3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Tonight’s theme is “The Tiger Roars Again”. And that is very apt.</a:t>
            </a:r>
            <a:endParaRPr sz="32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今晚的主題是「虎威再現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」，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恰如其名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4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Because that Tiger represents not just Macau, but all of Asia.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因為在此處，老虎所代表的不僅僅是澳門，更是整個亞洲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5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that roaring Tiger symbolises our return to roaring growth across the entire Asia-Pacific region, </a:t>
            </a:r>
            <a:endParaRPr lang="en-AU"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再度揚威的老虎亦像徵著整個亞太地區復甦強勁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6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leaving three years of pandemic-induced pain well behind us.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將三年疫情所帶來的痛苦拋諸腦後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AU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7"/>
          <p:cNvSpPr/>
          <p:nvPr/>
        </p:nvSpPr>
        <p:spPr>
          <a:xfrm>
            <a:off x="0" y="4892309"/>
            <a:ext cx="12801600" cy="2305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Now, some will say that 2023 was still a messy year of recovery and realignment, and I would not argue with that.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現在，有人認為2023年仍是復甦和調整的一年，</a:t>
            </a:r>
            <a:endParaRPr lang="en-AU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我並無異議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8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there is no doubt in my mind that 2024 and 2025 will be years of booming growth in revenue and profitability – 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但毫無疑問，2024年和2025年將是豐收及大有所獲的年份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9"/>
          <p:cNvSpPr/>
          <p:nvPr/>
        </p:nvSpPr>
        <p:spPr>
          <a:xfrm>
            <a:off x="0" y="4891010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something that we all thoroughly deserve.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這是我們所有人都應得的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/>
          <p:nvPr/>
        </p:nvSpPr>
        <p:spPr>
          <a:xfrm>
            <a:off x="0" y="4891305"/>
            <a:ext cx="12798424" cy="2305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while we were eternally grateful to Melco for hosting us at City of Dreams Manila last year during the pandemic,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我們仍滿懷感激，新濠於去年疫情期間支持我們在新濠天地（馬尼拉）的活動</a:t>
            </a:r>
            <a:endParaRPr lang="en-AU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0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There are a lot of companies I must thank tonight.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今晚我有很多想致以衷心感謝的公司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1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I’ve already thanked MGM China, who you’ll find tonight on tables 9 and 10,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再次致謝美高梅中國，他們正就坐於第9及10號枱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2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who, as the venue sponsor, is our largest sponsor from Macau this year. </a:t>
            </a:r>
            <a:endParaRPr lang="en-AU"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美高梅中國不僅是本次活動的場地贊助，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也是今年澳門區最大贊助商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3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Leading the pack from the Philippines are our wonderful Welcome Cocktail sponsors </a:t>
            </a:r>
            <a:r>
              <a:rPr lang="en-AU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Bloomberry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Resorts Corporation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以及來自菲律賓的歡迎酒會贊助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Bloomberry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Resorts Corporation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4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of course, their flagship property Solaire.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和他們的旗艦物業晨麗渡假城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5"/>
          <p:cNvSpPr/>
          <p:nvPr/>
        </p:nvSpPr>
        <p:spPr>
          <a:xfrm>
            <a:off x="-3175" y="489102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you can find the team from Solaire on table 17.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晨麗的團隊正就坐於第17號枱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6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the fifth consecutive year Solaire has sponsored the Welcome Cocktails,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這是晨麗連續第五年贊助我們的歡迎酒會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7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which they continued to do even through the pandemic when they were unable to attend the Gala Dinner in person.</a:t>
            </a:r>
            <a:r>
              <a:rPr lang="en-AU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AU"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即使在疫情期間他們無法親身出席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，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亦給予了我們一如既往的支持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8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So, I owe a massive debt of gratitude to </a:t>
            </a:r>
            <a:r>
              <a:rPr lang="en-AU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Bloomberry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Chairman and CEO, Enrique Razon Jr, and President and COO, Tom </a:t>
            </a:r>
            <a:r>
              <a:rPr lang="en-AU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Arasi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在此，我要向Bloomberry主席兼行政總裁Enrique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Razon 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Jr及總裁兼營運總監Tom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Arasi表示衷心的感謝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9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year we have four Platinum Sponsors – all leading gaming supply companies.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今年我們一共獲得四家白金贊助，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皆為業內遙遙領先的設備供應商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"/>
          <p:cNvSpPr/>
          <p:nvPr/>
        </p:nvSpPr>
        <p:spPr>
          <a:xfrm>
            <a:off x="0" y="4890004"/>
            <a:ext cx="12798424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have to say it is very good feeling to be back here at home base.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但不得不說，此時此刻，回家的感覺真好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0"/>
          <p:cNvSpPr/>
          <p:nvPr/>
        </p:nvSpPr>
        <p:spPr>
          <a:xfrm>
            <a:off x="0" y="4891010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table 25, we have platinum sponsor Aristocrat.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就坐於第25號枱是白金贊助Aristocrat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1"/>
          <p:cNvSpPr/>
          <p:nvPr/>
        </p:nvSpPr>
        <p:spPr>
          <a:xfrm>
            <a:off x="-3175" y="49163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Thanks to Lloyd Robson and the rest of the crew at Aristocrat for their consistent support over the years.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感謝Lloyd Robson和Aristocrat的團隊成員對我們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多年以來的一貫支持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2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table 23 you will find platinum sponsor IGT.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90204"/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就坐於第23號枱是白金贊助IGT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90204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3"/>
          <p:cNvSpPr/>
          <p:nvPr/>
        </p:nvSpPr>
        <p:spPr>
          <a:xfrm>
            <a:off x="0" y="4890947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big thank you goes out to Michael Cheers and the team at IGT for supporting so many IAG events over so many years.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衷心感謝Michael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Cheers和IGT團隊多年來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對亞博匯多項活動的一貫支持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4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table 26 we have platinum sponsor Light &amp; Wonder. Thank you to Ken Jolly and the rest of the L&amp;W crew, 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就坐於第26號枱的是Light &amp; Wonder，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衷心的感謝Ken Jolly及整個L&amp;W團隊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5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very long-standing supporters of IAG.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他們一直以來都給予了亞博匯長期而堅定的支持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6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rounding out our quartet of platinum sponsors we have Mega </a:t>
            </a:r>
            <a:r>
              <a:rPr lang="en-AU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Fortris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on table 22,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此外，來自Mega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Fortris的團隊正就坐於第22張枱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7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 to Olivia Lee and all the Mega </a:t>
            </a:r>
            <a:r>
              <a:rPr lang="en-AU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Fortris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team.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感謝Olivia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Lee和所有Mega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Fortris團隊的支持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8"/>
          <p:cNvSpPr/>
          <p:nvPr/>
        </p:nvSpPr>
        <p:spPr>
          <a:xfrm>
            <a:off x="-3175" y="4891010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year we have no less than nine Gold Sponsors.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今年，我們還獲得九家金級贊助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59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have Angel Playing Cards on table 16, long-term supporters of IAG.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包括就坐於第16號枱的天使集團，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他們也是亞博匯的長期支持者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/>
          <p:nvPr/>
        </p:nvSpPr>
        <p:spPr>
          <a:xfrm>
            <a:off x="0" y="4890005"/>
            <a:ext cx="12798424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 would you please put your hands together, for a big Power 50 thank you to our venue sponsors this year, MGM China.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在此，誠邀各位與我一同以熱烈的掌聲致謝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今年亞博匯50強的場地贊助——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美高梅中國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0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Next, we have Galaxy Entertainment Group on table 11, also long-term supporters of the Power 50 and of IAG. </a:t>
            </a:r>
            <a:endParaRPr lang="en-AU"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來自銀河娛樂集團的朋友就坐於第11號枱，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他們亦是一路以來一直支持50強和亞博匯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61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Our next gold sponsor is Hann Casino Resort from Clark in the Philippines. </a:t>
            </a:r>
            <a:endParaRPr lang="en-AU"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今年，我們的其中一位金級贊助是來自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菲律賓克拉克的Hann Casino Resort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62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 Han did email me to convey his apologies for not being here, as he is in Dubai right now, 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Han先生傳了一封電郵給我，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表示很遺憾因目前身在杜拜而無法出席今晚的活動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3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but he wishes us all the best for tonight.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但他祝我們今晚一切順利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64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table 22 we have Macau SLOT ably led by CEO Mr Stephen Ho, thank you to Macau SLOT. </a:t>
            </a:r>
            <a:endParaRPr lang="en-AU"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就坐於第22號枱的是由行政總裁何展鵬先生領銜的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澳門彩票有限公司，感謝你們的支持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65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on table 5 we have Melco Resorts &amp; Entertainment, thank you to Melco.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就坐於第5號枱的是新濠博亞娛樂團隊，衷心感謝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66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table 18 we have the team from Okada Manila who have been big supporters of IAG in our recent expansions to Manila,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就坐於第18號枱的是來自岡田馬尼拉的團隊，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他們是我們將業務拓展至馬尼拉的堅定支持者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67"/>
          <p:cNvSpPr/>
          <p:nvPr/>
        </p:nvSpPr>
        <p:spPr>
          <a:xfrm>
            <a:off x="-4763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 so much for all the support!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感謝一路以來的支持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！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68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table 8 we have Sands China Limited, thank you to Sands.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就坐於第8號枱的是金沙中國，十分感謝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69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our next gold sponsor, on table 19, is SJM Resorts, thank you to SJM.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以及我們的另一位金級贊助，就坐於第19號枱的澳娛綜合，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感謝你們的支持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/>
          <p:nvPr/>
        </p:nvSpPr>
        <p:spPr>
          <a:xfrm>
            <a:off x="0" y="4889985"/>
            <a:ext cx="1279842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One thing that last year’s event taught us, is that it </a:t>
            </a:r>
            <a:r>
              <a:rPr lang="en-AU" sz="32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possible to hold the Power 50 outside Macau.</a:t>
            </a:r>
            <a:endParaRPr sz="32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我們於去年活動得到的經驗是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，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亞博匯50強是可以走出澳門的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70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last but by no means least, on table 3, we have Wynn Macau Limited, thank you to our friends at Wynn. </a:t>
            </a:r>
            <a:endParaRPr lang="en-AU"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以及就坐於第3號枱的來自永利澳門的朋友們，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感謝你們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71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also want to acknowledge and thank four more companies from our industry who are here tonight.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此外，我還想感謝今晚蒞臨現場的另外四家業內公司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72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table 33 Macau legal firm </a:t>
            </a:r>
            <a:r>
              <a:rPr lang="en-AU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Lektou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包括就坐於第33號枱的澳門力圖律師事務所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73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table 32 gaming equipment manufacturer LT Game,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就坐於第32號枱的設備製造商樂透遊戲有限公司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74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 table 28 Macau lawyers </a:t>
            </a:r>
            <a:r>
              <a:rPr lang="en-AU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MdME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就坐於第28號枱的澳門MdME律師事務所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75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on table 35 Asian industry logistics firm TKHS.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及就坐於第35號枱的亞洲行業運輸公司TKHS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76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There’s just a few more people I need thank, we’re nearly there!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此外，我還想向以下人士表示感謝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77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absolutely must thank the seven-member Power 50 judging panel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首先要感謝亞博匯50強評審委員會的所有評審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78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the incredibly difficult task they take on every year in ranking 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Power 50. 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對50強榜單進行年度排名是一項非常艱巨的工作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90204"/>
              <a:buNone/>
            </a:pP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79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 is a thankless task starting in early July each year with many hours of work over a period of nearly four months.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每年從7月初便開始，歷時近4個月，需要投入大量時間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/>
          <p:nvPr/>
        </p:nvSpPr>
        <p:spPr>
          <a:xfrm>
            <a:off x="0" y="4890005"/>
            <a:ext cx="12798424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given that it is the </a:t>
            </a:r>
            <a:r>
              <a:rPr lang="en-AU" sz="32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Asian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Gaming Power 50, not the </a:t>
            </a:r>
            <a:r>
              <a:rPr lang="en-AU" sz="32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Macau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Gaming Power 50,</a:t>
            </a:r>
            <a:endParaRPr sz="32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有鑒於活動名稱為亞博匯50強，而非「澳」博匯50強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80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So, myself aside, I’d like to thank the other six judges: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在此，我想向除我之外的其他6位評審：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81"/>
          <p:cNvSpPr/>
          <p:nvPr/>
        </p:nvSpPr>
        <p:spPr>
          <a:xfrm>
            <a:off x="0" y="4892309"/>
            <a:ext cx="12801600" cy="2305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Ben Blaschke, Grant Bowie, David Green, Desmond Lam, Melina Leong and Rui Pinto Proença.  </a:t>
            </a:r>
            <a:endParaRPr lang="en-AU"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本思齊、簡博賢、David Green、藍志雄、梁小牧、</a:t>
            </a:r>
            <a:endParaRPr lang="en-AU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及布路平致以深深的謝意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82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There are so many other people who make up a night like this.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另有很多人士與我們一起促成了今晚的盛事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83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There are chefs, servers, photographers, videographers, models, AV and lighting teams, construction crews, camera operators,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包括廚師、服務人員、攝影師、攝影師、禮儀小姐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、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影音及燈光團隊、搭建團隊、攝影團隊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84"/>
          <p:cNvSpPr/>
          <p:nvPr/>
        </p:nvSpPr>
        <p:spPr>
          <a:xfrm>
            <a:off x="-3175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show runners, graphic designers, editorial staff, event management staff, 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演出人員、平面設計團隊、編輯團隊、活動管理團隊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85"/>
          <p:cNvSpPr/>
          <p:nvPr/>
        </p:nvSpPr>
        <p:spPr>
          <a:xfrm>
            <a:off x="-3175" y="4891008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 media who promote the event, just to name a few.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以及媒體報道團隊等，不勝枚舉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86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fact, a total of around 150 people contributed to bringing tonight’s event to life.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事實上，總共有約有150人和我們一同打造了今晚的盛宴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87"/>
          <p:cNvSpPr/>
          <p:nvPr/>
        </p:nvSpPr>
        <p:spPr>
          <a:xfrm>
            <a:off x="0" y="4891010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extend my heartfelt thanks to each and every one of them.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我在此向他們每一位都致以深深的感謝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88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there is one last group of people I especially want to name and thank, and that is all the team at IAG.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還有一群人，我尤其想從心底表達感謝，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90204"/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那就是整個亞博匯團隊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89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They’ve had a very tough year helping our company recover from COVID,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他們經歷了非常艱難的一年，幫助公司從新冠疫情中恢復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have decided that from now on, we will alternate between Macau and Manila each year,</a:t>
            </a:r>
            <a:endParaRPr sz="3200" b="0" i="0" u="none" strike="noStrike" cap="none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Times New Roman" panose="02020503050405090304"/>
              <a:ea typeface="Times New Roman" panose="02020503050405090304"/>
              <a:cs typeface="Times New Roman" panose="02020503050405090304"/>
              <a:sym typeface="Times New Roman" panose="020205030504050903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我們決定自今年起，活動將每年於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澳門及馬尼拉之間巡迴舉行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90"/>
          <p:cNvSpPr/>
          <p:nvPr/>
        </p:nvSpPr>
        <p:spPr>
          <a:xfrm>
            <a:off x="-3175" y="4645929"/>
            <a:ext cx="12801600" cy="279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all year I’ve had them playing the “just in time” game, and I have to confess at times it’s been the “not in time” game,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整年來，</a:t>
            </a:r>
            <a:r>
              <a:rPr lang="en-AU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我都跟他們玩一個叫「最後衝刺」的遊戲，但我必須坦白，這遊戲玩到後來，都會變成「再來一次」</a:t>
            </a:r>
            <a:endParaRPr lang="en-AU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91"/>
          <p:cNvSpPr/>
          <p:nvPr/>
        </p:nvSpPr>
        <p:spPr>
          <a:xfrm>
            <a:off x="0" y="4892309"/>
            <a:ext cx="12801600" cy="2305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while I have wrung every drop of strength out of them that I could!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務求大家竭盡全力</a:t>
            </a:r>
            <a:endParaRPr lang="en-AU" sz="3200" dirty="0" err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92"/>
          <p:cNvSpPr/>
          <p:nvPr/>
        </p:nvSpPr>
        <p:spPr>
          <a:xfrm>
            <a:off x="0" y="4890989"/>
            <a:ext cx="12801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So, a huge thank you to our Managing Editor Ben Blaschke, our AVP of Sales and BD </a:t>
            </a:r>
            <a:r>
              <a:rPr lang="en-AU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Jadeson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Ho,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因此，非常感謝我們的執行編輯本思齊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、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銷售及業務發展助理副總裁Jadeson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Ho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93"/>
          <p:cNvSpPr/>
          <p:nvPr/>
        </p:nvSpPr>
        <p:spPr>
          <a:xfrm>
            <a:off x="-3175" y="4892309"/>
            <a:ext cx="12801600" cy="2305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our Director of Events Dorothy </a:t>
            </a:r>
            <a:r>
              <a:rPr lang="en-AU" sz="3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Loi</a:t>
            </a: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and all the rest of the IAG team: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活動項目總監呂珏瑤</a:t>
            </a:r>
            <a:r>
              <a:rPr lang="zh-CN" altLang="en-AU" sz="3200" dirty="0" err="1">
                <a:solidFill>
                  <a:schemeClr val="lt1"/>
                </a:solidFill>
                <a:latin typeface="Calibri"/>
                <a:ea typeface="宋体" charset="0"/>
                <a:cs typeface="Calibri"/>
                <a:sym typeface="Calibri"/>
              </a:rPr>
              <a:t>，以</a:t>
            </a:r>
            <a:r>
              <a:rPr lang="zh-CN" alt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及其他團隊成員：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94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Guijarro, Rita Pun, Sue Liang, Caroline Iao, Ailsa Tang, Pierce Chan, Desi Petridis, Wing On Koo and Wendi Song.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金成安、潘愛慧、梁瑞歡、邱嘉汶、Ailsa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Tang、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90204"/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陳嘉俊、Desi</a:t>
            </a:r>
            <a:r>
              <a:rPr lang="en-AU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Petridis、顧永安、宋文娣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95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So, now all that remains is for me to wish you all a wonderful evening.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90204"/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最後，祝願大家都能度過一個美好的夜晚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90204"/>
              <a:buNone/>
            </a:pP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96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Please enjoy the exquisite food and beverage from MGM,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請盡情享受來自美高梅的精美佳餚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97"/>
          <p:cNvSpPr/>
          <p:nvPr/>
        </p:nvSpPr>
        <p:spPr>
          <a:xfrm>
            <a:off x="-3175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great entertainment we have in store for you,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我們精心準備的精彩的娛樂活動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98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magnificent ambience of the Grand Ballroom,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充分享受現場優美的環境和愜意的氛圍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99"/>
          <p:cNvSpPr/>
          <p:nvPr/>
        </p:nvSpPr>
        <p:spPr>
          <a:xfrm>
            <a:off x="0" y="4891009"/>
            <a:ext cx="128016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9975" tIns="45700" rIns="107997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fine company you will find all around this room, </a:t>
            </a: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AU"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和您共處一室的諸多優秀的業內同行</a:t>
            </a:r>
            <a:endParaRPr lang="en-AU"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10209</Words>
  <Application>WPS Presentation</Application>
  <PresentationFormat>Custom</PresentationFormat>
  <Paragraphs>532</Paragraphs>
  <Slides>101</Slides>
  <Notes>101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101</vt:i4>
      </vt:variant>
    </vt:vector>
  </HeadingPairs>
  <TitlesOfParts>
    <vt:vector size="115" baseType="lpstr">
      <vt:lpstr>Arial</vt:lpstr>
      <vt:lpstr>PMingLiU</vt:lpstr>
      <vt:lpstr>Wingdings</vt:lpstr>
      <vt:lpstr>Arial</vt:lpstr>
      <vt:lpstr>Calibri</vt:lpstr>
      <vt:lpstr>Times New Roman</vt:lpstr>
      <vt:lpstr>微软雅黑</vt:lpstr>
      <vt:lpstr>汉仪旗黑KW</vt:lpstr>
      <vt:lpstr>宋体</vt:lpstr>
      <vt:lpstr>Arial Unicode MS</vt:lpstr>
      <vt:lpstr>蘋方-簡</vt:lpstr>
      <vt:lpstr>Helvetica Neue</vt:lpstr>
      <vt:lpstr>汉仪书宋二KW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wendisong</cp:lastModifiedBy>
  <cp:revision>16</cp:revision>
  <dcterms:created xsi:type="dcterms:W3CDTF">2023-11-02T04:26:33Z</dcterms:created>
  <dcterms:modified xsi:type="dcterms:W3CDTF">2023-11-02T04:26:33Z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1028-1.5.3.2393</vt:lpwstr>
  </property>
</Properties>
</file>